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7"/>
  </p:notesMasterIdLst>
  <p:sldIdLst>
    <p:sldId id="280" r:id="rId2"/>
    <p:sldId id="258" r:id="rId3"/>
    <p:sldId id="279" r:id="rId4"/>
    <p:sldId id="277" r:id="rId5"/>
    <p:sldId id="284" r:id="rId6"/>
  </p:sldIdLst>
  <p:sldSz cx="27432000" cy="3657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0" userDrawn="1">
          <p15:clr>
            <a:srgbClr val="A4A3A4"/>
          </p15:clr>
        </p15:guide>
        <p15:guide id="2" pos="86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A589495-4634-E0F5-453C-A1F3E833225E}" name="Milou Arts" initials="MA" userId="S::milou.arts@nioz.nl::7ec55ba6-5421-432d-b4ca-d0176b495444"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Wesley Sparagon" initials="" lastIdx="5" clrIdx="0"/>
  <p:cmAuthor id="1" name="Milou Arts" initials="" lastIdx="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700"/>
    <a:srgbClr val="DE597C"/>
    <a:srgbClr val="FF3030"/>
    <a:srgbClr val="1E90FF"/>
    <a:srgbClr val="1874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730" autoAdjust="0"/>
    <p:restoredTop sz="94660"/>
  </p:normalViewPr>
  <p:slideViewPr>
    <p:cSldViewPr snapToGrid="0">
      <p:cViewPr>
        <p:scale>
          <a:sx n="34" d="100"/>
          <a:sy n="34" d="100"/>
        </p:scale>
        <p:origin x="28" y="-2376"/>
      </p:cViewPr>
      <p:guideLst>
        <p:guide orient="horz" pos="11520"/>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13" Type="http://schemas.microsoft.com/office/2018/10/relationships/authors" Target="author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jpg>
</file>

<file path=ppt/media/image3.jp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0726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f706932e5_0_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f706932e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35107" y="15294945"/>
            <a:ext cx="25561802" cy="5986134"/>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25600"/>
            </a:lvl1pPr>
            <a:lvl2pPr lvl="1" algn="ctr">
              <a:spcBef>
                <a:spcPts val="0"/>
              </a:spcBef>
              <a:spcAft>
                <a:spcPts val="0"/>
              </a:spcAft>
              <a:buSzPts val="3600"/>
              <a:buNone/>
              <a:defRPr sz="25600"/>
            </a:lvl2pPr>
            <a:lvl3pPr lvl="2" algn="ctr">
              <a:spcBef>
                <a:spcPts val="0"/>
              </a:spcBef>
              <a:spcAft>
                <a:spcPts val="0"/>
              </a:spcAft>
              <a:buSzPts val="3600"/>
              <a:buNone/>
              <a:defRPr sz="25600"/>
            </a:lvl3pPr>
            <a:lvl4pPr lvl="3" algn="ctr">
              <a:spcBef>
                <a:spcPts val="0"/>
              </a:spcBef>
              <a:spcAft>
                <a:spcPts val="0"/>
              </a:spcAft>
              <a:buSzPts val="3600"/>
              <a:buNone/>
              <a:defRPr sz="25600"/>
            </a:lvl4pPr>
            <a:lvl5pPr lvl="4" algn="ctr">
              <a:spcBef>
                <a:spcPts val="0"/>
              </a:spcBef>
              <a:spcAft>
                <a:spcPts val="0"/>
              </a:spcAft>
              <a:buSzPts val="3600"/>
              <a:buNone/>
              <a:defRPr sz="25600"/>
            </a:lvl5pPr>
            <a:lvl6pPr lvl="5" algn="ctr">
              <a:spcBef>
                <a:spcPts val="0"/>
              </a:spcBef>
              <a:spcAft>
                <a:spcPts val="0"/>
              </a:spcAft>
              <a:buSzPts val="3600"/>
              <a:buNone/>
              <a:defRPr sz="25600"/>
            </a:lvl6pPr>
            <a:lvl7pPr lvl="6" algn="ctr">
              <a:spcBef>
                <a:spcPts val="0"/>
              </a:spcBef>
              <a:spcAft>
                <a:spcPts val="0"/>
              </a:spcAft>
              <a:buSzPts val="3600"/>
              <a:buNone/>
              <a:defRPr sz="25600"/>
            </a:lvl7pPr>
            <a:lvl8pPr lvl="7" algn="ctr">
              <a:spcBef>
                <a:spcPts val="0"/>
              </a:spcBef>
              <a:spcAft>
                <a:spcPts val="0"/>
              </a:spcAft>
              <a:buSzPts val="3600"/>
              <a:buNone/>
              <a:defRPr sz="25600"/>
            </a:lvl8pPr>
            <a:lvl9pPr lvl="8" algn="ctr">
              <a:spcBef>
                <a:spcPts val="0"/>
              </a:spcBef>
              <a:spcAft>
                <a:spcPts val="0"/>
              </a:spcAft>
              <a:buSzPts val="3600"/>
              <a:buNone/>
              <a:defRPr sz="25600"/>
            </a:lvl9pPr>
          </a:lstStyle>
          <a:p>
            <a:endParaRPr/>
          </a:p>
        </p:txBody>
      </p:sp>
      <p:sp>
        <p:nvSpPr>
          <p:cNvPr id="15" name="Google Shape;15;p3"/>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935105"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3" name="Google Shape;23;p5"/>
          <p:cNvSpPr txBox="1">
            <a:spLocks noGrp="1"/>
          </p:cNvSpPr>
          <p:nvPr>
            <p:ph type="body" idx="2"/>
          </p:nvPr>
        </p:nvSpPr>
        <p:spPr>
          <a:xfrm>
            <a:off x="14497207"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4" name="Google Shape;24;p5"/>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35098" y="3950941"/>
            <a:ext cx="8424000" cy="537387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17068"/>
            </a:lvl1pPr>
            <a:lvl2pPr lvl="1">
              <a:spcBef>
                <a:spcPts val="0"/>
              </a:spcBef>
              <a:spcAft>
                <a:spcPts val="0"/>
              </a:spcAft>
              <a:buSzPts val="2400"/>
              <a:buNone/>
              <a:defRPr sz="17068"/>
            </a:lvl2pPr>
            <a:lvl3pPr lvl="2">
              <a:spcBef>
                <a:spcPts val="0"/>
              </a:spcBef>
              <a:spcAft>
                <a:spcPts val="0"/>
              </a:spcAft>
              <a:buSzPts val="2400"/>
              <a:buNone/>
              <a:defRPr sz="17068"/>
            </a:lvl3pPr>
            <a:lvl4pPr lvl="3">
              <a:spcBef>
                <a:spcPts val="0"/>
              </a:spcBef>
              <a:spcAft>
                <a:spcPts val="0"/>
              </a:spcAft>
              <a:buSzPts val="2400"/>
              <a:buNone/>
              <a:defRPr sz="17068"/>
            </a:lvl4pPr>
            <a:lvl5pPr lvl="4">
              <a:spcBef>
                <a:spcPts val="0"/>
              </a:spcBef>
              <a:spcAft>
                <a:spcPts val="0"/>
              </a:spcAft>
              <a:buSzPts val="2400"/>
              <a:buNone/>
              <a:defRPr sz="17068"/>
            </a:lvl5pPr>
            <a:lvl6pPr lvl="5">
              <a:spcBef>
                <a:spcPts val="0"/>
              </a:spcBef>
              <a:spcAft>
                <a:spcPts val="0"/>
              </a:spcAft>
              <a:buSzPts val="2400"/>
              <a:buNone/>
              <a:defRPr sz="17068"/>
            </a:lvl6pPr>
            <a:lvl7pPr lvl="6">
              <a:spcBef>
                <a:spcPts val="0"/>
              </a:spcBef>
              <a:spcAft>
                <a:spcPts val="0"/>
              </a:spcAft>
              <a:buSzPts val="2400"/>
              <a:buNone/>
              <a:defRPr sz="17068"/>
            </a:lvl7pPr>
            <a:lvl8pPr lvl="7">
              <a:spcBef>
                <a:spcPts val="0"/>
              </a:spcBef>
              <a:spcAft>
                <a:spcPts val="0"/>
              </a:spcAft>
              <a:buSzPts val="2400"/>
              <a:buNone/>
              <a:defRPr sz="17068"/>
            </a:lvl8pPr>
            <a:lvl9pPr lvl="8">
              <a:spcBef>
                <a:spcPts val="0"/>
              </a:spcBef>
              <a:spcAft>
                <a:spcPts val="0"/>
              </a:spcAft>
              <a:buSzPts val="2400"/>
              <a:buNone/>
              <a:defRPr sz="17068"/>
            </a:lvl9pPr>
          </a:lstStyle>
          <a:p>
            <a:endParaRPr/>
          </a:p>
        </p:txBody>
      </p:sp>
      <p:sp>
        <p:nvSpPr>
          <p:cNvPr id="30" name="Google Shape;30;p7"/>
          <p:cNvSpPr txBox="1">
            <a:spLocks noGrp="1"/>
          </p:cNvSpPr>
          <p:nvPr>
            <p:ph type="body" idx="1"/>
          </p:nvPr>
        </p:nvSpPr>
        <p:spPr>
          <a:xfrm>
            <a:off x="935098" y="9881613"/>
            <a:ext cx="8424000" cy="22609070"/>
          </a:xfrm>
          <a:prstGeom prst="rect">
            <a:avLst/>
          </a:prstGeom>
        </p:spPr>
        <p:txBody>
          <a:bodyPr spcFirstLastPara="1" wrap="square" lIns="91425" tIns="91425" rIns="91425" bIns="91425" anchor="t" anchorCtr="0">
            <a:normAutofit/>
          </a:bodyPr>
          <a:lstStyle>
            <a:lvl1pPr marL="3251104" lvl="0" indent="-2167404">
              <a:spcBef>
                <a:spcPts val="0"/>
              </a:spcBef>
              <a:spcAft>
                <a:spcPts val="0"/>
              </a:spcAft>
              <a:buSzPts val="1200"/>
              <a:buChar char="●"/>
              <a:defRPr sz="8532"/>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31" name="Google Shape;31;p7"/>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470755" y="3201075"/>
            <a:ext cx="19103402" cy="29090134"/>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34126"/>
            </a:lvl1pPr>
            <a:lvl2pPr lvl="1">
              <a:spcBef>
                <a:spcPts val="0"/>
              </a:spcBef>
              <a:spcAft>
                <a:spcPts val="0"/>
              </a:spcAft>
              <a:buSzPts val="4800"/>
              <a:buNone/>
              <a:defRPr sz="34126"/>
            </a:lvl2pPr>
            <a:lvl3pPr lvl="2">
              <a:spcBef>
                <a:spcPts val="0"/>
              </a:spcBef>
              <a:spcAft>
                <a:spcPts val="0"/>
              </a:spcAft>
              <a:buSzPts val="4800"/>
              <a:buNone/>
              <a:defRPr sz="34126"/>
            </a:lvl3pPr>
            <a:lvl4pPr lvl="3">
              <a:spcBef>
                <a:spcPts val="0"/>
              </a:spcBef>
              <a:spcAft>
                <a:spcPts val="0"/>
              </a:spcAft>
              <a:buSzPts val="4800"/>
              <a:buNone/>
              <a:defRPr sz="34126"/>
            </a:lvl4pPr>
            <a:lvl5pPr lvl="4">
              <a:spcBef>
                <a:spcPts val="0"/>
              </a:spcBef>
              <a:spcAft>
                <a:spcPts val="0"/>
              </a:spcAft>
              <a:buSzPts val="4800"/>
              <a:buNone/>
              <a:defRPr sz="34126"/>
            </a:lvl5pPr>
            <a:lvl6pPr lvl="5">
              <a:spcBef>
                <a:spcPts val="0"/>
              </a:spcBef>
              <a:spcAft>
                <a:spcPts val="0"/>
              </a:spcAft>
              <a:buSzPts val="4800"/>
              <a:buNone/>
              <a:defRPr sz="34126"/>
            </a:lvl6pPr>
            <a:lvl7pPr lvl="6">
              <a:spcBef>
                <a:spcPts val="0"/>
              </a:spcBef>
              <a:spcAft>
                <a:spcPts val="0"/>
              </a:spcAft>
              <a:buSzPts val="4800"/>
              <a:buNone/>
              <a:defRPr sz="34126"/>
            </a:lvl7pPr>
            <a:lvl8pPr lvl="7">
              <a:spcBef>
                <a:spcPts val="0"/>
              </a:spcBef>
              <a:spcAft>
                <a:spcPts val="0"/>
              </a:spcAft>
              <a:buSzPts val="4800"/>
              <a:buNone/>
              <a:defRPr sz="34126"/>
            </a:lvl8pPr>
            <a:lvl9pPr lvl="8">
              <a:spcBef>
                <a:spcPts val="0"/>
              </a:spcBef>
              <a:spcAft>
                <a:spcPts val="0"/>
              </a:spcAft>
              <a:buSzPts val="4800"/>
              <a:buNone/>
              <a:defRPr sz="34126"/>
            </a:lvl9pPr>
          </a:lstStyle>
          <a:p>
            <a:endParaRPr/>
          </a:p>
        </p:txBody>
      </p:sp>
      <p:sp>
        <p:nvSpPr>
          <p:cNvPr id="34" name="Google Shape;34;p8"/>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3716000" y="-888"/>
            <a:ext cx="13716000" cy="36576000"/>
          </a:xfrm>
          <a:prstGeom prst="rect">
            <a:avLst/>
          </a:prstGeom>
          <a:solidFill>
            <a:schemeClr val="lt2"/>
          </a:solidFill>
          <a:ln>
            <a:noFill/>
          </a:ln>
        </p:spPr>
        <p:txBody>
          <a:bodyPr spcFirstLastPara="1" wrap="square" lIns="650132" tIns="650132" rIns="650132" bIns="650132" anchor="ctr" anchorCtr="0">
            <a:noAutofit/>
          </a:bodyPr>
          <a:lstStyle/>
          <a:p>
            <a:pPr marL="0" lvl="0" indent="0" algn="l" rtl="0">
              <a:spcBef>
                <a:spcPts val="0"/>
              </a:spcBef>
              <a:spcAft>
                <a:spcPts val="0"/>
              </a:spcAft>
              <a:buNone/>
            </a:pPr>
            <a:endParaRPr sz="22300"/>
          </a:p>
        </p:txBody>
      </p:sp>
      <p:sp>
        <p:nvSpPr>
          <p:cNvPr id="37" name="Google Shape;37;p9"/>
          <p:cNvSpPr txBox="1">
            <a:spLocks noGrp="1"/>
          </p:cNvSpPr>
          <p:nvPr>
            <p:ph type="title"/>
          </p:nvPr>
        </p:nvSpPr>
        <p:spPr>
          <a:xfrm>
            <a:off x="796504" y="8769246"/>
            <a:ext cx="12135600" cy="10540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29868"/>
            </a:lvl1pPr>
            <a:lvl2pPr lvl="1" algn="ctr">
              <a:spcBef>
                <a:spcPts val="0"/>
              </a:spcBef>
              <a:spcAft>
                <a:spcPts val="0"/>
              </a:spcAft>
              <a:buSzPts val="4200"/>
              <a:buNone/>
              <a:defRPr sz="29868"/>
            </a:lvl2pPr>
            <a:lvl3pPr lvl="2" algn="ctr">
              <a:spcBef>
                <a:spcPts val="0"/>
              </a:spcBef>
              <a:spcAft>
                <a:spcPts val="0"/>
              </a:spcAft>
              <a:buSzPts val="4200"/>
              <a:buNone/>
              <a:defRPr sz="29868"/>
            </a:lvl3pPr>
            <a:lvl4pPr lvl="3" algn="ctr">
              <a:spcBef>
                <a:spcPts val="0"/>
              </a:spcBef>
              <a:spcAft>
                <a:spcPts val="0"/>
              </a:spcAft>
              <a:buSzPts val="4200"/>
              <a:buNone/>
              <a:defRPr sz="29868"/>
            </a:lvl4pPr>
            <a:lvl5pPr lvl="4" algn="ctr">
              <a:spcBef>
                <a:spcPts val="0"/>
              </a:spcBef>
              <a:spcAft>
                <a:spcPts val="0"/>
              </a:spcAft>
              <a:buSzPts val="4200"/>
              <a:buNone/>
              <a:defRPr sz="29868"/>
            </a:lvl5pPr>
            <a:lvl6pPr lvl="5" algn="ctr">
              <a:spcBef>
                <a:spcPts val="0"/>
              </a:spcBef>
              <a:spcAft>
                <a:spcPts val="0"/>
              </a:spcAft>
              <a:buSzPts val="4200"/>
              <a:buNone/>
              <a:defRPr sz="29868"/>
            </a:lvl6pPr>
            <a:lvl7pPr lvl="6" algn="ctr">
              <a:spcBef>
                <a:spcPts val="0"/>
              </a:spcBef>
              <a:spcAft>
                <a:spcPts val="0"/>
              </a:spcAft>
              <a:buSzPts val="4200"/>
              <a:buNone/>
              <a:defRPr sz="29868"/>
            </a:lvl7pPr>
            <a:lvl8pPr lvl="7" algn="ctr">
              <a:spcBef>
                <a:spcPts val="0"/>
              </a:spcBef>
              <a:spcAft>
                <a:spcPts val="0"/>
              </a:spcAft>
              <a:buSzPts val="4200"/>
              <a:buNone/>
              <a:defRPr sz="29868"/>
            </a:lvl8pPr>
            <a:lvl9pPr lvl="8" algn="ctr">
              <a:spcBef>
                <a:spcPts val="0"/>
              </a:spcBef>
              <a:spcAft>
                <a:spcPts val="0"/>
              </a:spcAft>
              <a:buSzPts val="4200"/>
              <a:buNone/>
              <a:defRPr sz="29868"/>
            </a:lvl9pPr>
          </a:lstStyle>
          <a:p>
            <a:endParaRPr/>
          </a:p>
        </p:txBody>
      </p:sp>
      <p:sp>
        <p:nvSpPr>
          <p:cNvPr id="38" name="Google Shape;38;p9"/>
          <p:cNvSpPr txBox="1">
            <a:spLocks noGrp="1"/>
          </p:cNvSpPr>
          <p:nvPr>
            <p:ph type="subTitle" idx="1"/>
          </p:nvPr>
        </p:nvSpPr>
        <p:spPr>
          <a:xfrm>
            <a:off x="796504" y="19932987"/>
            <a:ext cx="12135600" cy="8782934"/>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14930"/>
            </a:lvl1pPr>
            <a:lvl2pPr lvl="1" algn="ctr">
              <a:lnSpc>
                <a:spcPct val="100000"/>
              </a:lnSpc>
              <a:spcBef>
                <a:spcPts val="0"/>
              </a:spcBef>
              <a:spcAft>
                <a:spcPts val="0"/>
              </a:spcAft>
              <a:buSzPts val="2100"/>
              <a:buNone/>
              <a:defRPr sz="14930"/>
            </a:lvl2pPr>
            <a:lvl3pPr lvl="2" algn="ctr">
              <a:lnSpc>
                <a:spcPct val="100000"/>
              </a:lnSpc>
              <a:spcBef>
                <a:spcPts val="0"/>
              </a:spcBef>
              <a:spcAft>
                <a:spcPts val="0"/>
              </a:spcAft>
              <a:buSzPts val="2100"/>
              <a:buNone/>
              <a:defRPr sz="14930"/>
            </a:lvl3pPr>
            <a:lvl4pPr lvl="3" algn="ctr">
              <a:lnSpc>
                <a:spcPct val="100000"/>
              </a:lnSpc>
              <a:spcBef>
                <a:spcPts val="0"/>
              </a:spcBef>
              <a:spcAft>
                <a:spcPts val="0"/>
              </a:spcAft>
              <a:buSzPts val="2100"/>
              <a:buNone/>
              <a:defRPr sz="14930"/>
            </a:lvl4pPr>
            <a:lvl5pPr lvl="4" algn="ctr">
              <a:lnSpc>
                <a:spcPct val="100000"/>
              </a:lnSpc>
              <a:spcBef>
                <a:spcPts val="0"/>
              </a:spcBef>
              <a:spcAft>
                <a:spcPts val="0"/>
              </a:spcAft>
              <a:buSzPts val="2100"/>
              <a:buNone/>
              <a:defRPr sz="14930"/>
            </a:lvl5pPr>
            <a:lvl6pPr lvl="5" algn="ctr">
              <a:lnSpc>
                <a:spcPct val="100000"/>
              </a:lnSpc>
              <a:spcBef>
                <a:spcPts val="0"/>
              </a:spcBef>
              <a:spcAft>
                <a:spcPts val="0"/>
              </a:spcAft>
              <a:buSzPts val="2100"/>
              <a:buNone/>
              <a:defRPr sz="14930"/>
            </a:lvl6pPr>
            <a:lvl7pPr lvl="6" algn="ctr">
              <a:lnSpc>
                <a:spcPct val="100000"/>
              </a:lnSpc>
              <a:spcBef>
                <a:spcPts val="0"/>
              </a:spcBef>
              <a:spcAft>
                <a:spcPts val="0"/>
              </a:spcAft>
              <a:buSzPts val="2100"/>
              <a:buNone/>
              <a:defRPr sz="14930"/>
            </a:lvl7pPr>
            <a:lvl8pPr lvl="7" algn="ctr">
              <a:lnSpc>
                <a:spcPct val="100000"/>
              </a:lnSpc>
              <a:spcBef>
                <a:spcPts val="0"/>
              </a:spcBef>
              <a:spcAft>
                <a:spcPts val="0"/>
              </a:spcAft>
              <a:buSzPts val="2100"/>
              <a:buNone/>
              <a:defRPr sz="14930"/>
            </a:lvl8pPr>
            <a:lvl9pPr lvl="8" algn="ctr">
              <a:lnSpc>
                <a:spcPct val="100000"/>
              </a:lnSpc>
              <a:spcBef>
                <a:spcPts val="0"/>
              </a:spcBef>
              <a:spcAft>
                <a:spcPts val="0"/>
              </a:spcAft>
              <a:buSzPts val="2100"/>
              <a:buNone/>
              <a:defRPr sz="14930"/>
            </a:lvl9pPr>
          </a:lstStyle>
          <a:p>
            <a:endParaRPr/>
          </a:p>
        </p:txBody>
      </p:sp>
      <p:sp>
        <p:nvSpPr>
          <p:cNvPr id="39" name="Google Shape;39;p9"/>
          <p:cNvSpPr txBox="1">
            <a:spLocks noGrp="1"/>
          </p:cNvSpPr>
          <p:nvPr>
            <p:ph type="body" idx="2"/>
          </p:nvPr>
        </p:nvSpPr>
        <p:spPr>
          <a:xfrm>
            <a:off x="14818511" y="5148989"/>
            <a:ext cx="11511002" cy="26276270"/>
          </a:xfrm>
          <a:prstGeom prst="rect">
            <a:avLst/>
          </a:prstGeom>
        </p:spPr>
        <p:txBody>
          <a:bodyPr spcFirstLastPara="1" wrap="square" lIns="91425" tIns="91425" rIns="91425" bIns="91425" anchor="ctr"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35102" y="30084097"/>
            <a:ext cx="17996400" cy="4302934"/>
          </a:xfrm>
          <a:prstGeom prst="rect">
            <a:avLst/>
          </a:prstGeom>
        </p:spPr>
        <p:txBody>
          <a:bodyPr spcFirstLastPara="1" wrap="square" lIns="91425" tIns="91425" rIns="91425" bIns="91425" anchor="ctr" anchorCtr="0">
            <a:normAutofit/>
          </a:bodyPr>
          <a:lstStyle>
            <a:lvl1pPr marL="3251104" lvl="0" indent="-162555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35107" y="7865789"/>
            <a:ext cx="25561802" cy="1396267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85332"/>
            </a:lvl1pPr>
            <a:lvl2pPr lvl="1" algn="ctr">
              <a:spcBef>
                <a:spcPts val="0"/>
              </a:spcBef>
              <a:spcAft>
                <a:spcPts val="0"/>
              </a:spcAft>
              <a:buSzPts val="12000"/>
              <a:buNone/>
              <a:defRPr sz="85332"/>
            </a:lvl2pPr>
            <a:lvl3pPr lvl="2" algn="ctr">
              <a:spcBef>
                <a:spcPts val="0"/>
              </a:spcBef>
              <a:spcAft>
                <a:spcPts val="0"/>
              </a:spcAft>
              <a:buSzPts val="12000"/>
              <a:buNone/>
              <a:defRPr sz="85332"/>
            </a:lvl3pPr>
            <a:lvl4pPr lvl="3" algn="ctr">
              <a:spcBef>
                <a:spcPts val="0"/>
              </a:spcBef>
              <a:spcAft>
                <a:spcPts val="0"/>
              </a:spcAft>
              <a:buSzPts val="12000"/>
              <a:buNone/>
              <a:defRPr sz="85332"/>
            </a:lvl4pPr>
            <a:lvl5pPr lvl="4" algn="ctr">
              <a:spcBef>
                <a:spcPts val="0"/>
              </a:spcBef>
              <a:spcAft>
                <a:spcPts val="0"/>
              </a:spcAft>
              <a:buSzPts val="12000"/>
              <a:buNone/>
              <a:defRPr sz="85332"/>
            </a:lvl5pPr>
            <a:lvl6pPr lvl="5" algn="ctr">
              <a:spcBef>
                <a:spcPts val="0"/>
              </a:spcBef>
              <a:spcAft>
                <a:spcPts val="0"/>
              </a:spcAft>
              <a:buSzPts val="12000"/>
              <a:buNone/>
              <a:defRPr sz="85332"/>
            </a:lvl6pPr>
            <a:lvl7pPr lvl="6" algn="ctr">
              <a:spcBef>
                <a:spcPts val="0"/>
              </a:spcBef>
              <a:spcAft>
                <a:spcPts val="0"/>
              </a:spcAft>
              <a:buSzPts val="12000"/>
              <a:buNone/>
              <a:defRPr sz="85332"/>
            </a:lvl7pPr>
            <a:lvl8pPr lvl="7" algn="ctr">
              <a:spcBef>
                <a:spcPts val="0"/>
              </a:spcBef>
              <a:spcAft>
                <a:spcPts val="0"/>
              </a:spcAft>
              <a:buSzPts val="12000"/>
              <a:buNone/>
              <a:defRPr sz="85332"/>
            </a:lvl8pPr>
            <a:lvl9pPr lvl="8" algn="ctr">
              <a:spcBef>
                <a:spcPts val="0"/>
              </a:spcBef>
              <a:spcAft>
                <a:spcPts val="0"/>
              </a:spcAft>
              <a:buSzPts val="12000"/>
              <a:buNone/>
              <a:defRPr sz="85332"/>
            </a:lvl9pPr>
          </a:lstStyle>
          <a:p>
            <a:r>
              <a:t>xx%</a:t>
            </a:r>
          </a:p>
        </p:txBody>
      </p:sp>
      <p:sp>
        <p:nvSpPr>
          <p:cNvPr id="46" name="Google Shape;46;p11"/>
          <p:cNvSpPr txBox="1">
            <a:spLocks noGrp="1"/>
          </p:cNvSpPr>
          <p:nvPr>
            <p:ph type="body" idx="1"/>
          </p:nvPr>
        </p:nvSpPr>
        <p:spPr>
          <a:xfrm>
            <a:off x="935107" y="22415833"/>
            <a:ext cx="25561802" cy="9250134"/>
          </a:xfrm>
          <a:prstGeom prst="rect">
            <a:avLst/>
          </a:prstGeom>
        </p:spPr>
        <p:txBody>
          <a:bodyPr spcFirstLastPara="1" wrap="square" lIns="91425" tIns="91425" rIns="91425" bIns="91425" anchor="t" anchorCtr="0">
            <a:normAutofit/>
          </a:bodyPr>
          <a:lstStyle>
            <a:lvl1pPr marL="3251104" lvl="0" indent="-2438326" algn="ctr">
              <a:spcBef>
                <a:spcPts val="0"/>
              </a:spcBef>
              <a:spcAft>
                <a:spcPts val="0"/>
              </a:spcAft>
              <a:buSzPts val="1800"/>
              <a:buChar char="●"/>
              <a:defRPr/>
            </a:lvl1pPr>
            <a:lvl2pPr marL="6502216" lvl="1" indent="-2257714" algn="ctr">
              <a:spcBef>
                <a:spcPts val="0"/>
              </a:spcBef>
              <a:spcAft>
                <a:spcPts val="0"/>
              </a:spcAft>
              <a:buSzPts val="1400"/>
              <a:buChar char="○"/>
              <a:defRPr/>
            </a:lvl2pPr>
            <a:lvl3pPr marL="9753318" lvl="2" indent="-2257714" algn="ctr">
              <a:spcBef>
                <a:spcPts val="0"/>
              </a:spcBef>
              <a:spcAft>
                <a:spcPts val="0"/>
              </a:spcAft>
              <a:buSzPts val="1400"/>
              <a:buChar char="■"/>
              <a:defRPr/>
            </a:lvl3pPr>
            <a:lvl4pPr marL="13004422" lvl="3" indent="-2257714" algn="ctr">
              <a:spcBef>
                <a:spcPts val="0"/>
              </a:spcBef>
              <a:spcAft>
                <a:spcPts val="0"/>
              </a:spcAft>
              <a:buSzPts val="1400"/>
              <a:buChar char="●"/>
              <a:defRPr/>
            </a:lvl4pPr>
            <a:lvl5pPr marL="16255524" lvl="4" indent="-2257714" algn="ctr">
              <a:spcBef>
                <a:spcPts val="0"/>
              </a:spcBef>
              <a:spcAft>
                <a:spcPts val="0"/>
              </a:spcAft>
              <a:buSzPts val="1400"/>
              <a:buChar char="○"/>
              <a:defRPr/>
            </a:lvl5pPr>
            <a:lvl6pPr marL="19506640" lvl="5" indent="-2257714" algn="ctr">
              <a:spcBef>
                <a:spcPts val="0"/>
              </a:spcBef>
              <a:spcAft>
                <a:spcPts val="0"/>
              </a:spcAft>
              <a:buSzPts val="1400"/>
              <a:buChar char="■"/>
              <a:defRPr/>
            </a:lvl6pPr>
            <a:lvl7pPr marL="22757740" lvl="6" indent="-2257714" algn="ctr">
              <a:spcBef>
                <a:spcPts val="0"/>
              </a:spcBef>
              <a:spcAft>
                <a:spcPts val="0"/>
              </a:spcAft>
              <a:buSzPts val="1400"/>
              <a:buChar char="●"/>
              <a:defRPr/>
            </a:lvl7pPr>
            <a:lvl8pPr marL="26008848" lvl="7" indent="-2257714" algn="ctr">
              <a:spcBef>
                <a:spcPts val="0"/>
              </a:spcBef>
              <a:spcAft>
                <a:spcPts val="0"/>
              </a:spcAft>
              <a:buSzPts val="1400"/>
              <a:buChar char="○"/>
              <a:defRPr/>
            </a:lvl8pPr>
            <a:lvl9pPr marL="29259954" lvl="8" indent="-2257714"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5107" y="3164633"/>
            <a:ext cx="25561802" cy="4072534"/>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35107" y="8195376"/>
            <a:ext cx="25561802" cy="24294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25417385" y="33160665"/>
            <a:ext cx="1646102" cy="2798934"/>
          </a:xfrm>
          <a:prstGeom prst="rect">
            <a:avLst/>
          </a:prstGeom>
          <a:noFill/>
          <a:ln>
            <a:noFill/>
          </a:ln>
        </p:spPr>
        <p:txBody>
          <a:bodyPr spcFirstLastPara="1" wrap="square" lIns="91425" tIns="91425" rIns="91425" bIns="91425" anchor="ctr" anchorCtr="0">
            <a:normAutofit/>
          </a:bodyPr>
          <a:lstStyle>
            <a:lvl1pPr lvl="0" algn="r">
              <a:buNone/>
              <a:defRPr sz="7112">
                <a:solidFill>
                  <a:schemeClr val="dk2"/>
                </a:solidFill>
              </a:defRPr>
            </a:lvl1pPr>
            <a:lvl2pPr lvl="1" algn="r">
              <a:buNone/>
              <a:defRPr sz="7112">
                <a:solidFill>
                  <a:schemeClr val="dk2"/>
                </a:solidFill>
              </a:defRPr>
            </a:lvl2pPr>
            <a:lvl3pPr lvl="2" algn="r">
              <a:buNone/>
              <a:defRPr sz="7112">
                <a:solidFill>
                  <a:schemeClr val="dk2"/>
                </a:solidFill>
              </a:defRPr>
            </a:lvl3pPr>
            <a:lvl4pPr lvl="3" algn="r">
              <a:buNone/>
              <a:defRPr sz="7112">
                <a:solidFill>
                  <a:schemeClr val="dk2"/>
                </a:solidFill>
              </a:defRPr>
            </a:lvl4pPr>
            <a:lvl5pPr lvl="4" algn="r">
              <a:buNone/>
              <a:defRPr sz="7112">
                <a:solidFill>
                  <a:schemeClr val="dk2"/>
                </a:solidFill>
              </a:defRPr>
            </a:lvl5pPr>
            <a:lvl6pPr lvl="5" algn="r">
              <a:buNone/>
              <a:defRPr sz="7112">
                <a:solidFill>
                  <a:schemeClr val="dk2"/>
                </a:solidFill>
              </a:defRPr>
            </a:lvl6pPr>
            <a:lvl7pPr lvl="6" algn="r">
              <a:buNone/>
              <a:defRPr sz="7112">
                <a:solidFill>
                  <a:schemeClr val="dk2"/>
                </a:solidFill>
              </a:defRPr>
            </a:lvl7pPr>
            <a:lvl8pPr lvl="7" algn="r">
              <a:buNone/>
              <a:defRPr sz="7112">
                <a:solidFill>
                  <a:schemeClr val="dk2"/>
                </a:solidFill>
              </a:defRPr>
            </a:lvl8pPr>
            <a:lvl9pPr lvl="8" algn="r">
              <a:buNone/>
              <a:defRPr sz="7112">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p:nvPr/>
        </p:nvSpPr>
        <p:spPr>
          <a:xfrm>
            <a:off x="0" y="31152184"/>
            <a:ext cx="27432000" cy="5714167"/>
          </a:xfrm>
          <a:prstGeom prst="rect">
            <a:avLst/>
          </a:prstGeom>
          <a:noFill/>
          <a:ln>
            <a:noFill/>
          </a:ln>
        </p:spPr>
        <p:txBody>
          <a:bodyPr spcFirstLastPara="1" wrap="square" lIns="650132" tIns="650132" rIns="650132" bIns="650132" anchor="t" anchorCtr="0">
            <a:spAutoFit/>
          </a:bodyPr>
          <a:lstStyle/>
          <a:p>
            <a:r>
              <a:rPr lang="en" sz="2600" b="1" u="sng" dirty="0"/>
              <a:t>Figure 1</a:t>
            </a:r>
            <a:r>
              <a:rPr lang="en" sz="2600" dirty="0"/>
              <a:t>: Field collections and experimental design. Unbleached and bleached corals were collected from a reef in </a:t>
            </a:r>
            <a:r>
              <a:rPr lang="en" sz="2600" dirty="0">
                <a:solidFill>
                  <a:schemeClr val="dk1"/>
                </a:solidFill>
              </a:rPr>
              <a:t>Mo’orea, French Polynesia immediately following a bleaching event. </a:t>
            </a:r>
            <a:r>
              <a:rPr lang="en" sz="2600" dirty="0"/>
              <a:t>Picture on top: the LTER1 fore reef in Mo’orea, French Polynesia representative of the status of the reef where both bleached and unbleached corals were present. </a:t>
            </a:r>
            <a:r>
              <a:rPr lang="en" sz="2600" b="1" dirty="0"/>
              <a:t>A.I-A.V)</a:t>
            </a:r>
            <a:r>
              <a:rPr lang="en" sz="2600" dirty="0"/>
              <a:t> Overview of the experimental design. In addition to t</a:t>
            </a:r>
            <a:r>
              <a:rPr lang="en-GB" sz="2600" dirty="0"/>
              <a:t>he</a:t>
            </a:r>
            <a:r>
              <a:rPr lang="en" sz="2600" dirty="0"/>
              <a:t> four treatments two negative controls of ambient and heated water were run in parallel but are not shown in the overview. </a:t>
            </a:r>
            <a:r>
              <a:rPr lang="en" sz="2600" b="1" dirty="0"/>
              <a:t>A.I) </a:t>
            </a:r>
            <a:r>
              <a:rPr lang="en" sz="2600" dirty="0"/>
              <a:t>Coral nubbin collection of non-bleached and bleached corals. </a:t>
            </a:r>
            <a:r>
              <a:rPr lang="en" sz="2600" b="1" dirty="0"/>
              <a:t>A.II) 6</a:t>
            </a:r>
            <a:r>
              <a:rPr lang="en" sz="2600" dirty="0"/>
              <a:t> day pretreatment in flow through aquaria at ambient or heated water temperatures. </a:t>
            </a:r>
            <a:r>
              <a:rPr lang="en" sz="2600" b="1" dirty="0"/>
              <a:t>A.III)</a:t>
            </a:r>
            <a:r>
              <a:rPr lang="en" sz="2600" dirty="0"/>
              <a:t> DOM exudation (</a:t>
            </a:r>
            <a:r>
              <a:rPr lang="en-US" sz="2600" dirty="0"/>
              <a:t>*one replicate aquaria was lost before exudation)</a:t>
            </a:r>
            <a:r>
              <a:rPr lang="en" sz="2600" dirty="0"/>
              <a:t>, </a:t>
            </a:r>
            <a:r>
              <a:rPr lang="en" sz="2600" b="1" dirty="0"/>
              <a:t>A.IV)</a:t>
            </a:r>
            <a:r>
              <a:rPr lang="en" sz="2600" dirty="0"/>
              <a:t> 36 hour dark bottle incubation, </a:t>
            </a:r>
            <a:r>
              <a:rPr lang="en" sz="2600" b="1" dirty="0"/>
              <a:t>A.V) </a:t>
            </a:r>
            <a:r>
              <a:rPr lang="en" sz="2600" dirty="0"/>
              <a:t>and sampling of DNA (16S), DOC, and DOM. </a:t>
            </a:r>
            <a:r>
              <a:rPr lang="en" sz="2600" b="1" dirty="0"/>
              <a:t>B)</a:t>
            </a:r>
            <a:r>
              <a:rPr lang="en" sz="2600" dirty="0"/>
              <a:t> M</a:t>
            </a:r>
            <a:r>
              <a:rPr lang="en" sz="2600" dirty="0">
                <a:solidFill>
                  <a:schemeClr val="dk1"/>
                </a:solidFill>
              </a:rPr>
              <a:t>ean seawater temperatures over the period from January 1st 2018 until December 31</a:t>
            </a:r>
            <a:r>
              <a:rPr lang="en" sz="2600" baseline="30000" dirty="0">
                <a:solidFill>
                  <a:schemeClr val="dk1"/>
                </a:solidFill>
              </a:rPr>
              <a:t>st</a:t>
            </a:r>
            <a:r>
              <a:rPr lang="en" sz="2600" dirty="0">
                <a:solidFill>
                  <a:schemeClr val="dk1"/>
                </a:solidFill>
              </a:rPr>
              <a:t> 2019 from three fore reef LTER sites. Standard deviation depicted in blue. The orange line indicates the thermal stress accumulation threshold level of 29°C </a:t>
            </a:r>
            <a:r>
              <a:rPr lang="en-GB" sz="2600" dirty="0">
                <a:solidFill>
                  <a:schemeClr val="dk1"/>
                </a:solidFill>
              </a:rPr>
              <a:t>(</a:t>
            </a:r>
            <a:r>
              <a:rPr lang="en-GB" sz="2600" dirty="0" err="1">
                <a:solidFill>
                  <a:schemeClr val="dk1"/>
                </a:solidFill>
              </a:rPr>
              <a:t>Leinbach</a:t>
            </a:r>
            <a:r>
              <a:rPr lang="en-GB" sz="2600" dirty="0">
                <a:solidFill>
                  <a:schemeClr val="dk1"/>
                </a:solidFill>
              </a:rPr>
              <a:t> et al., 2021; Pratchett et al., 2013; </a:t>
            </a:r>
            <a:r>
              <a:rPr lang="en-GB" sz="2600" dirty="0" err="1">
                <a:solidFill>
                  <a:schemeClr val="dk1"/>
                </a:solidFill>
              </a:rPr>
              <a:t>Speare</a:t>
            </a:r>
            <a:r>
              <a:rPr lang="en-GB" sz="2600" dirty="0">
                <a:solidFill>
                  <a:schemeClr val="dk1"/>
                </a:solidFill>
              </a:rPr>
              <a:t> et al., 2021)</a:t>
            </a:r>
            <a:r>
              <a:rPr lang="en" sz="2600" dirty="0">
                <a:solidFill>
                  <a:schemeClr val="dk1"/>
                </a:solidFill>
              </a:rPr>
              <a:t>. Bleaching was first observed in April 2019 (</a:t>
            </a:r>
            <a:r>
              <a:rPr lang="en-GB" sz="2600" dirty="0" err="1">
                <a:solidFill>
                  <a:schemeClr val="dk1"/>
                </a:solidFill>
              </a:rPr>
              <a:t>Leinbach</a:t>
            </a:r>
            <a:r>
              <a:rPr lang="en-GB" sz="2600" dirty="0">
                <a:solidFill>
                  <a:schemeClr val="dk1"/>
                </a:solidFill>
              </a:rPr>
              <a:t> et al., 2021)</a:t>
            </a:r>
            <a:r>
              <a:rPr lang="en" sz="2600" dirty="0">
                <a:solidFill>
                  <a:schemeClr val="dk1"/>
                </a:solidFill>
              </a:rPr>
              <a:t>, 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t>
            </a:r>
            <a:r>
              <a:rPr lang="en" sz="2600" b="1" dirty="0">
                <a:solidFill>
                  <a:schemeClr val="dk1"/>
                </a:solidFill>
              </a:rPr>
              <a:t>C)</a:t>
            </a:r>
            <a:r>
              <a:rPr lang="en" sz="2600" dirty="0">
                <a:solidFill>
                  <a:schemeClr val="dk1"/>
                </a:solidFill>
              </a:rPr>
              <a:t> A subset of collected nubbins of the three coral species (</a:t>
            </a:r>
            <a:r>
              <a:rPr lang="en" sz="2600" i="1" dirty="0">
                <a:solidFill>
                  <a:schemeClr val="dk1"/>
                </a:solidFill>
              </a:rPr>
              <a:t>Acropora pulchra, Pocillopora verrucosa, Porites rus) </a:t>
            </a:r>
            <a:r>
              <a:rPr lang="en" sz="2600" dirty="0">
                <a:solidFill>
                  <a:schemeClr val="dk1"/>
                </a:solidFill>
              </a:rPr>
              <a:t>were sacrificed after the three day acclimatization period for symbiont cell concentration analysis to validate the observed bleaching status at collection </a:t>
            </a:r>
            <a:r>
              <a:rPr lang="en" sz="2600" b="1" dirty="0">
                <a:solidFill>
                  <a:schemeClr val="dk1"/>
                </a:solidFill>
              </a:rPr>
              <a:t>D) </a:t>
            </a:r>
            <a:r>
              <a:rPr lang="en" sz="2600" dirty="0">
                <a:solidFill>
                  <a:schemeClr val="dk1"/>
                </a:solidFill>
              </a:rPr>
              <a:t>Symbiont cell concentrations of the coral nubbins from the different treatments after seven days in the aquaria. </a:t>
            </a:r>
            <a:endParaRPr sz="2600" dirty="0"/>
          </a:p>
        </p:txBody>
      </p:sp>
      <p:pic>
        <p:nvPicPr>
          <p:cNvPr id="4" name="Picture 3" descr="A close-up of a diagram&#10;&#10;Description automatically generated">
            <a:extLst>
              <a:ext uri="{FF2B5EF4-FFF2-40B4-BE49-F238E27FC236}">
                <a16:creationId xmlns:a16="http://schemas.microsoft.com/office/drawing/2014/main" id="{2A0F9B09-C6FD-7AD2-BC1D-8654BC5A8D84}"/>
              </a:ext>
            </a:extLst>
          </p:cNvPr>
          <p:cNvPicPr>
            <a:picLocks noChangeAspect="1"/>
          </p:cNvPicPr>
          <p:nvPr/>
        </p:nvPicPr>
        <p:blipFill>
          <a:blip r:embed="rId3"/>
          <a:stretch>
            <a:fillRect/>
          </a:stretch>
        </p:blipFill>
        <p:spPr>
          <a:xfrm>
            <a:off x="0" y="0"/>
            <a:ext cx="27432000" cy="31733441"/>
          </a:xfrm>
          <a:prstGeom prst="rect">
            <a:avLst/>
          </a:prstGeom>
        </p:spPr>
      </p:pic>
      <p:grpSp>
        <p:nvGrpSpPr>
          <p:cNvPr id="18" name="Group 17">
            <a:extLst>
              <a:ext uri="{FF2B5EF4-FFF2-40B4-BE49-F238E27FC236}">
                <a16:creationId xmlns:a16="http://schemas.microsoft.com/office/drawing/2014/main" id="{3CCC9ED1-C73A-3878-54C1-B33D965962B4}"/>
              </a:ext>
            </a:extLst>
          </p:cNvPr>
          <p:cNvGrpSpPr/>
          <p:nvPr/>
        </p:nvGrpSpPr>
        <p:grpSpPr>
          <a:xfrm>
            <a:off x="6165273" y="12635345"/>
            <a:ext cx="2272145" cy="2854037"/>
            <a:chOff x="6165273" y="12635345"/>
            <a:chExt cx="2272145" cy="2854037"/>
          </a:xfrm>
        </p:grpSpPr>
        <p:cxnSp>
          <p:nvCxnSpPr>
            <p:cNvPr id="7" name="Straight Connector 6">
              <a:extLst>
                <a:ext uri="{FF2B5EF4-FFF2-40B4-BE49-F238E27FC236}">
                  <a16:creationId xmlns:a16="http://schemas.microsoft.com/office/drawing/2014/main" id="{82A237F3-7B62-7E67-5E5B-B1411CB4498C}"/>
                </a:ext>
              </a:extLst>
            </p:cNvPr>
            <p:cNvCxnSpPr>
              <a:cxnSpLocks/>
            </p:cNvCxnSpPr>
            <p:nvPr/>
          </p:nvCxnSpPr>
          <p:spPr>
            <a:xfrm>
              <a:off x="6165273"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844F914-3F09-2E40-B72D-B076D831B14D}"/>
                </a:ext>
              </a:extLst>
            </p:cNvPr>
            <p:cNvCxnSpPr>
              <a:cxnSpLocks/>
            </p:cNvCxnSpPr>
            <p:nvPr/>
          </p:nvCxnSpPr>
          <p:spPr>
            <a:xfrm flipH="1">
              <a:off x="6165273" y="15489382"/>
              <a:ext cx="227214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A98F399-63ED-0892-F764-F26F9DF6C5DB}"/>
                </a:ext>
              </a:extLst>
            </p:cNvPr>
            <p:cNvCxnSpPr>
              <a:cxnSpLocks/>
            </p:cNvCxnSpPr>
            <p:nvPr/>
          </p:nvCxnSpPr>
          <p:spPr>
            <a:xfrm>
              <a:off x="8437418"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77C4B6D7-426B-A130-AC37-C38CAC1B4607}"/>
              </a:ext>
            </a:extLst>
          </p:cNvPr>
          <p:cNvGrpSpPr/>
          <p:nvPr/>
        </p:nvGrpSpPr>
        <p:grpSpPr>
          <a:xfrm>
            <a:off x="9072024" y="12635344"/>
            <a:ext cx="2272145" cy="2854037"/>
            <a:chOff x="6165273" y="12635345"/>
            <a:chExt cx="2272145" cy="2854037"/>
          </a:xfrm>
        </p:grpSpPr>
        <p:cxnSp>
          <p:nvCxnSpPr>
            <p:cNvPr id="20" name="Straight Connector 19">
              <a:extLst>
                <a:ext uri="{FF2B5EF4-FFF2-40B4-BE49-F238E27FC236}">
                  <a16:creationId xmlns:a16="http://schemas.microsoft.com/office/drawing/2014/main" id="{458144EC-C030-C3EA-A4CE-6209690C2A54}"/>
                </a:ext>
              </a:extLst>
            </p:cNvPr>
            <p:cNvCxnSpPr>
              <a:cxnSpLocks/>
            </p:cNvCxnSpPr>
            <p:nvPr/>
          </p:nvCxnSpPr>
          <p:spPr>
            <a:xfrm>
              <a:off x="6165273"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361003B-EC60-2EDD-3086-8B74098BB96B}"/>
                </a:ext>
              </a:extLst>
            </p:cNvPr>
            <p:cNvCxnSpPr>
              <a:cxnSpLocks/>
            </p:cNvCxnSpPr>
            <p:nvPr/>
          </p:nvCxnSpPr>
          <p:spPr>
            <a:xfrm flipH="1">
              <a:off x="6165273" y="15489382"/>
              <a:ext cx="227214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9F56DA7-CB69-037D-803A-611C13411050}"/>
                </a:ext>
              </a:extLst>
            </p:cNvPr>
            <p:cNvCxnSpPr>
              <a:cxnSpLocks/>
            </p:cNvCxnSpPr>
            <p:nvPr/>
          </p:nvCxnSpPr>
          <p:spPr>
            <a:xfrm>
              <a:off x="8437418"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3" name="Group 22">
            <a:extLst>
              <a:ext uri="{FF2B5EF4-FFF2-40B4-BE49-F238E27FC236}">
                <a16:creationId xmlns:a16="http://schemas.microsoft.com/office/drawing/2014/main" id="{5BDCCFC6-2C14-A236-87C8-53D46573910D}"/>
              </a:ext>
            </a:extLst>
          </p:cNvPr>
          <p:cNvGrpSpPr/>
          <p:nvPr/>
        </p:nvGrpSpPr>
        <p:grpSpPr>
          <a:xfrm>
            <a:off x="6139608" y="19389267"/>
            <a:ext cx="2286659" cy="2854037"/>
            <a:chOff x="6150759" y="12635345"/>
            <a:chExt cx="2286659" cy="2854037"/>
          </a:xfrm>
        </p:grpSpPr>
        <p:cxnSp>
          <p:nvCxnSpPr>
            <p:cNvPr id="24" name="Straight Connector 23">
              <a:extLst>
                <a:ext uri="{FF2B5EF4-FFF2-40B4-BE49-F238E27FC236}">
                  <a16:creationId xmlns:a16="http://schemas.microsoft.com/office/drawing/2014/main" id="{015488AF-5578-E111-4B95-7F15AA518D39}"/>
                </a:ext>
              </a:extLst>
            </p:cNvPr>
            <p:cNvCxnSpPr>
              <a:cxnSpLocks/>
            </p:cNvCxnSpPr>
            <p:nvPr/>
          </p:nvCxnSpPr>
          <p:spPr>
            <a:xfrm>
              <a:off x="6150759"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AD66B33-3B04-BE3E-BF77-36CED45E6477}"/>
                </a:ext>
              </a:extLst>
            </p:cNvPr>
            <p:cNvCxnSpPr>
              <a:cxnSpLocks/>
            </p:cNvCxnSpPr>
            <p:nvPr/>
          </p:nvCxnSpPr>
          <p:spPr>
            <a:xfrm flipH="1">
              <a:off x="6165273" y="15489382"/>
              <a:ext cx="227214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B590705-2E98-0D83-BD49-AC9B0F259604}"/>
                </a:ext>
              </a:extLst>
            </p:cNvPr>
            <p:cNvCxnSpPr>
              <a:cxnSpLocks/>
            </p:cNvCxnSpPr>
            <p:nvPr/>
          </p:nvCxnSpPr>
          <p:spPr>
            <a:xfrm>
              <a:off x="8437418"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7" name="Group 26">
            <a:extLst>
              <a:ext uri="{FF2B5EF4-FFF2-40B4-BE49-F238E27FC236}">
                <a16:creationId xmlns:a16="http://schemas.microsoft.com/office/drawing/2014/main" id="{E2D5CCAF-A5D3-1D50-CFF1-D64B785D9819}"/>
              </a:ext>
            </a:extLst>
          </p:cNvPr>
          <p:cNvGrpSpPr/>
          <p:nvPr/>
        </p:nvGrpSpPr>
        <p:grpSpPr>
          <a:xfrm>
            <a:off x="9042996" y="19400417"/>
            <a:ext cx="2272145" cy="2854037"/>
            <a:chOff x="6165273" y="12635345"/>
            <a:chExt cx="2272145" cy="2854037"/>
          </a:xfrm>
        </p:grpSpPr>
        <p:cxnSp>
          <p:nvCxnSpPr>
            <p:cNvPr id="28" name="Straight Connector 27">
              <a:extLst>
                <a:ext uri="{FF2B5EF4-FFF2-40B4-BE49-F238E27FC236}">
                  <a16:creationId xmlns:a16="http://schemas.microsoft.com/office/drawing/2014/main" id="{6862B436-35FB-28C2-C443-92398EB0A144}"/>
                </a:ext>
              </a:extLst>
            </p:cNvPr>
            <p:cNvCxnSpPr>
              <a:cxnSpLocks/>
            </p:cNvCxnSpPr>
            <p:nvPr/>
          </p:nvCxnSpPr>
          <p:spPr>
            <a:xfrm>
              <a:off x="6165273"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4554827-1867-1CC2-657D-346B73D38CDE}"/>
                </a:ext>
              </a:extLst>
            </p:cNvPr>
            <p:cNvCxnSpPr>
              <a:cxnSpLocks/>
            </p:cNvCxnSpPr>
            <p:nvPr/>
          </p:nvCxnSpPr>
          <p:spPr>
            <a:xfrm flipH="1">
              <a:off x="6165273" y="15489382"/>
              <a:ext cx="227214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D000A6E-749C-DBBA-DAD2-3DF287416CD0}"/>
                </a:ext>
              </a:extLst>
            </p:cNvPr>
            <p:cNvCxnSpPr>
              <a:cxnSpLocks/>
            </p:cNvCxnSpPr>
            <p:nvPr/>
          </p:nvCxnSpPr>
          <p:spPr>
            <a:xfrm>
              <a:off x="8437418"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09851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7" name="Google Shape;67;p15"/>
          <p:cNvSpPr txBox="1"/>
          <p:nvPr/>
        </p:nvSpPr>
        <p:spPr>
          <a:xfrm>
            <a:off x="0" y="26681318"/>
            <a:ext cx="18737884" cy="5560278"/>
          </a:xfrm>
          <a:prstGeom prst="rect">
            <a:avLst/>
          </a:prstGeom>
          <a:noFill/>
          <a:ln>
            <a:noFill/>
          </a:ln>
        </p:spPr>
        <p:txBody>
          <a:bodyPr spcFirstLastPara="1" wrap="square" lIns="650132" tIns="650132" rIns="650132" bIns="650132" anchor="t" anchorCtr="0">
            <a:spAutoFit/>
          </a:bodyPr>
          <a:lstStyle/>
          <a:p>
            <a:pPr>
              <a:lnSpc>
                <a:spcPct val="115000"/>
              </a:lnSpc>
            </a:pPr>
            <a:r>
              <a:rPr lang="en" sz="4000" b="1" u="sng" dirty="0">
                <a:solidFill>
                  <a:schemeClr val="dk1"/>
                </a:solidFill>
              </a:rPr>
              <a:t>Figure 2</a:t>
            </a:r>
            <a:r>
              <a:rPr lang="en" sz="4000" dirty="0">
                <a:solidFill>
                  <a:schemeClr val="dk1"/>
                </a:solidFill>
              </a:rPr>
              <a:t>: </a:t>
            </a:r>
            <a:r>
              <a:rPr lang="en-US" sz="4000" dirty="0">
                <a:solidFill>
                  <a:schemeClr val="dk1"/>
                </a:solidFill>
              </a:rPr>
              <a:t>DOC exuded and microbial growth on exudates. </a:t>
            </a:r>
            <a:r>
              <a:rPr lang="en" sz="4000" b="1" dirty="0">
                <a:solidFill>
                  <a:schemeClr val="dk1"/>
                </a:solidFill>
              </a:rPr>
              <a:t>A) </a:t>
            </a:r>
            <a:r>
              <a:rPr lang="en" sz="4000" dirty="0">
                <a:solidFill>
                  <a:schemeClr val="dk1"/>
                </a:solidFill>
              </a:rPr>
              <a:t>Box and whisker plots of surface area normalized DOC concentrations for the four coral treatments. </a:t>
            </a:r>
            <a:r>
              <a:rPr lang="en" sz="4000" b="1" dirty="0">
                <a:solidFill>
                  <a:schemeClr val="dk1"/>
                </a:solidFill>
              </a:rPr>
              <a:t>B)</a:t>
            </a:r>
            <a:r>
              <a:rPr lang="en" sz="4000" dirty="0">
                <a:solidFill>
                  <a:schemeClr val="dk1"/>
                </a:solidFill>
              </a:rPr>
              <a:t> </a:t>
            </a:r>
            <a:r>
              <a:rPr lang="en-US" sz="4000" dirty="0">
                <a:solidFill>
                  <a:schemeClr val="dk1"/>
                </a:solidFill>
              </a:rPr>
              <a:t>Bacterial growth curves for the six treatments in the 36 hour bottle incubation, error bars indicate standard error of the mean. Significant differences between treatments (Tukey post-hoc test, p&lt;0.05) are denoted by the square brackets after each treatment name in the legend.</a:t>
            </a:r>
            <a:endParaRPr sz="4000" dirty="0">
              <a:solidFill>
                <a:schemeClr val="dk1"/>
              </a:solidFill>
            </a:endParaRPr>
          </a:p>
        </p:txBody>
      </p:sp>
      <p:pic>
        <p:nvPicPr>
          <p:cNvPr id="3" name="Picture 2" descr="Chart, box and whisker chart&#10;&#10;Description automatically generated">
            <a:extLst>
              <a:ext uri="{FF2B5EF4-FFF2-40B4-BE49-F238E27FC236}">
                <a16:creationId xmlns:a16="http://schemas.microsoft.com/office/drawing/2014/main" id="{DD847A86-5312-CC3B-66B9-08E923C68DF0}"/>
              </a:ext>
            </a:extLst>
          </p:cNvPr>
          <p:cNvPicPr>
            <a:picLocks noChangeAspect="1"/>
          </p:cNvPicPr>
          <p:nvPr/>
        </p:nvPicPr>
        <p:blipFill>
          <a:blip r:embed="rId3"/>
          <a:stretch>
            <a:fillRect/>
          </a:stretch>
        </p:blipFill>
        <p:spPr>
          <a:xfrm>
            <a:off x="0" y="0"/>
            <a:ext cx="18676923" cy="2668131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 scatter chart&#10;&#10;Description automatically generated">
            <a:extLst>
              <a:ext uri="{FF2B5EF4-FFF2-40B4-BE49-F238E27FC236}">
                <a16:creationId xmlns:a16="http://schemas.microsoft.com/office/drawing/2014/main" id="{F875411E-92C6-CBA4-2BD7-ACAB74E9EFE8}"/>
              </a:ext>
            </a:extLst>
          </p:cNvPr>
          <p:cNvPicPr>
            <a:picLocks noChangeAspect="1"/>
          </p:cNvPicPr>
          <p:nvPr/>
        </p:nvPicPr>
        <p:blipFill>
          <a:blip r:embed="rId2"/>
          <a:stretch>
            <a:fillRect/>
          </a:stretch>
        </p:blipFill>
        <p:spPr>
          <a:xfrm>
            <a:off x="0" y="952588"/>
            <a:ext cx="12641451" cy="9049172"/>
          </a:xfrm>
          <a:prstGeom prst="rect">
            <a:avLst/>
          </a:prstGeom>
        </p:spPr>
      </p:pic>
      <p:pic>
        <p:nvPicPr>
          <p:cNvPr id="5" name="Picture 4" descr="Chart&#10;&#10;Description automatically generated">
            <a:extLst>
              <a:ext uri="{FF2B5EF4-FFF2-40B4-BE49-F238E27FC236}">
                <a16:creationId xmlns:a16="http://schemas.microsoft.com/office/drawing/2014/main" id="{42127256-C884-BEF7-EABB-C6D908209A9E}"/>
              </a:ext>
            </a:extLst>
          </p:cNvPr>
          <p:cNvPicPr>
            <a:picLocks noChangeAspect="1"/>
          </p:cNvPicPr>
          <p:nvPr/>
        </p:nvPicPr>
        <p:blipFill>
          <a:blip r:embed="rId3"/>
          <a:stretch>
            <a:fillRect/>
          </a:stretch>
        </p:blipFill>
        <p:spPr>
          <a:xfrm>
            <a:off x="12641451" y="800186"/>
            <a:ext cx="14248681" cy="9499120"/>
          </a:xfrm>
          <a:prstGeom prst="rect">
            <a:avLst/>
          </a:prstGeom>
        </p:spPr>
      </p:pic>
      <p:sp>
        <p:nvSpPr>
          <p:cNvPr id="11" name="TextBox 10">
            <a:extLst>
              <a:ext uri="{FF2B5EF4-FFF2-40B4-BE49-F238E27FC236}">
                <a16:creationId xmlns:a16="http://schemas.microsoft.com/office/drawing/2014/main" id="{FDDEDCE9-C1DF-8085-3F23-0CA9BFC410E2}"/>
              </a:ext>
            </a:extLst>
          </p:cNvPr>
          <p:cNvSpPr txBox="1"/>
          <p:nvPr/>
        </p:nvSpPr>
        <p:spPr>
          <a:xfrm>
            <a:off x="362620" y="67858"/>
            <a:ext cx="1219200" cy="1077218"/>
          </a:xfrm>
          <a:prstGeom prst="rect">
            <a:avLst/>
          </a:prstGeom>
          <a:noFill/>
        </p:spPr>
        <p:txBody>
          <a:bodyPr wrap="square" rtlCol="0">
            <a:spAutoFit/>
          </a:bodyPr>
          <a:lstStyle/>
          <a:p>
            <a:r>
              <a:rPr lang="en-US" sz="6400" dirty="0"/>
              <a:t>A</a:t>
            </a:r>
          </a:p>
        </p:txBody>
      </p:sp>
      <p:sp>
        <p:nvSpPr>
          <p:cNvPr id="12" name="TextBox 11">
            <a:extLst>
              <a:ext uri="{FF2B5EF4-FFF2-40B4-BE49-F238E27FC236}">
                <a16:creationId xmlns:a16="http://schemas.microsoft.com/office/drawing/2014/main" id="{EEDB7C05-689B-F020-3014-11DD5B80921B}"/>
              </a:ext>
            </a:extLst>
          </p:cNvPr>
          <p:cNvSpPr txBox="1"/>
          <p:nvPr/>
        </p:nvSpPr>
        <p:spPr>
          <a:xfrm>
            <a:off x="13528273" y="80231"/>
            <a:ext cx="1219200" cy="1077218"/>
          </a:xfrm>
          <a:prstGeom prst="rect">
            <a:avLst/>
          </a:prstGeom>
          <a:noFill/>
        </p:spPr>
        <p:txBody>
          <a:bodyPr wrap="square" rtlCol="0">
            <a:spAutoFit/>
          </a:bodyPr>
          <a:lstStyle/>
          <a:p>
            <a:r>
              <a:rPr lang="en-US" sz="6400" dirty="0"/>
              <a:t>B</a:t>
            </a:r>
          </a:p>
        </p:txBody>
      </p:sp>
      <p:sp>
        <p:nvSpPr>
          <p:cNvPr id="13" name="Google Shape;80;p17">
            <a:extLst>
              <a:ext uri="{FF2B5EF4-FFF2-40B4-BE49-F238E27FC236}">
                <a16:creationId xmlns:a16="http://schemas.microsoft.com/office/drawing/2014/main" id="{39417D17-59FE-14DC-9A4A-51D66F40ACC6}"/>
              </a:ext>
            </a:extLst>
          </p:cNvPr>
          <p:cNvSpPr txBox="1"/>
          <p:nvPr/>
        </p:nvSpPr>
        <p:spPr>
          <a:xfrm>
            <a:off x="-115529" y="32301267"/>
            <a:ext cx="27547529" cy="4913948"/>
          </a:xfrm>
          <a:prstGeom prst="rect">
            <a:avLst/>
          </a:prstGeom>
          <a:noFill/>
          <a:ln>
            <a:noFill/>
          </a:ln>
        </p:spPr>
        <p:txBody>
          <a:bodyPr spcFirstLastPara="1" wrap="square" lIns="650132" tIns="650132" rIns="650132" bIns="650132" anchor="t" anchorCtr="0">
            <a:spAutoFit/>
          </a:bodyPr>
          <a:lstStyle/>
          <a:p>
            <a:r>
              <a:rPr lang="en" sz="2600" b="1" u="sng" dirty="0">
                <a:solidFill>
                  <a:schemeClr val="dk1"/>
                </a:solidFill>
              </a:rPr>
              <a:t>Figure 3</a:t>
            </a:r>
            <a:r>
              <a:rPr lang="en" sz="2600" dirty="0">
                <a:solidFill>
                  <a:schemeClr val="dk1"/>
                </a:solidFill>
              </a:rPr>
              <a:t>: </a:t>
            </a:r>
            <a:r>
              <a:rPr lang="en-US" sz="2600" dirty="0">
                <a:solidFill>
                  <a:schemeClr val="dk1"/>
                </a:solidFill>
              </a:rPr>
              <a:t>Changes in microbial communities in response to exudates. </a:t>
            </a:r>
            <a:r>
              <a:rPr lang="en" sz="2600" b="1" dirty="0">
                <a:solidFill>
                  <a:schemeClr val="dk1"/>
                </a:solidFill>
              </a:rPr>
              <a:t>A) </a:t>
            </a:r>
            <a:r>
              <a:rPr lang="en" sz="2600" dirty="0">
                <a:solidFill>
                  <a:schemeClr val="dk1"/>
                </a:solidFill>
              </a:rPr>
              <a:t>Non-metric multidimensional scaling of microbial community samples using Unifrac distances derived from 16S amplicon data. A dashed ellipse denotes the 3 coral stress treatments while a solid ellipse denotes the coral Control treatment. </a:t>
            </a:r>
            <a:r>
              <a:rPr lang="en" sz="2600" b="1" dirty="0">
                <a:solidFill>
                  <a:schemeClr val="dk1"/>
                </a:solidFill>
              </a:rPr>
              <a:t>B) </a:t>
            </a:r>
            <a:r>
              <a:rPr lang="en-US" sz="2600" dirty="0">
                <a:solidFill>
                  <a:schemeClr val="dk1"/>
                </a:solidFill>
              </a:rPr>
              <a:t>Two-way heatmap of the most abundant bacterial families in each treatment. Abundant families were defined as: relative abundance ≥ .005 in samples ≥ 3 or a relative abundance ≥ .1 in samples ≥ 1. Each cell represents the z-scored mean relative abundance of a given family in a treatment. Cells are colored according to z-score, with warmer colors indicating enrichment and cooler colors indicating depletion. Clustering was performed using Euclidian distances. </a:t>
            </a:r>
            <a:r>
              <a:rPr lang="en-US" sz="2600" b="1" dirty="0">
                <a:solidFill>
                  <a:schemeClr val="dk1"/>
                </a:solidFill>
              </a:rPr>
              <a:t>C) </a:t>
            </a:r>
            <a:r>
              <a:rPr lang="en" sz="2600" dirty="0">
                <a:solidFill>
                  <a:schemeClr val="dk1"/>
                </a:solidFill>
              </a:rPr>
              <a:t>Visualization of the 31 OTUs determined to be significantly differentially abudant (DA) in at least one of the three stress treatments compared to Control samples by DESeq2.</a:t>
            </a:r>
            <a:r>
              <a:rPr lang="en" sz="2600" b="1" dirty="0">
                <a:solidFill>
                  <a:schemeClr val="dk1"/>
                </a:solidFill>
              </a:rPr>
              <a:t> </a:t>
            </a:r>
            <a:r>
              <a:rPr lang="en" sz="2600" dirty="0">
                <a:solidFill>
                  <a:schemeClr val="dk1"/>
                </a:solidFill>
              </a:rPr>
              <a:t>Dotplot of the log2 fold-change values for the 31 significantly DA OTUs in the three coral stress treatments. Each dot represents a given OTU in a given treatment. Dot height on the y-axis and color correspond to log2 fold-change values. Error bars depict the standard error of each log2 fold-change value calculated by DESeq2. Dot size corresponds to mean raw abundance. Each OTU is labeled according to its class, family, and Genus_OTUNumber on the x-axis. Asterisks denote a significantly DA OTU in a treatment.</a:t>
            </a:r>
            <a:endParaRPr sz="2600" dirty="0">
              <a:solidFill>
                <a:schemeClr val="dk1"/>
              </a:solidFill>
            </a:endParaRPr>
          </a:p>
        </p:txBody>
      </p:sp>
      <p:sp>
        <p:nvSpPr>
          <p:cNvPr id="14" name="TextBox 13">
            <a:extLst>
              <a:ext uri="{FF2B5EF4-FFF2-40B4-BE49-F238E27FC236}">
                <a16:creationId xmlns:a16="http://schemas.microsoft.com/office/drawing/2014/main" id="{E7718569-2BB8-A3F2-23A1-4C2F202DC413}"/>
              </a:ext>
            </a:extLst>
          </p:cNvPr>
          <p:cNvSpPr txBox="1"/>
          <p:nvPr/>
        </p:nvSpPr>
        <p:spPr>
          <a:xfrm>
            <a:off x="362620" y="9732230"/>
            <a:ext cx="1219200" cy="1077218"/>
          </a:xfrm>
          <a:prstGeom prst="rect">
            <a:avLst/>
          </a:prstGeom>
          <a:noFill/>
        </p:spPr>
        <p:txBody>
          <a:bodyPr wrap="square" rtlCol="0">
            <a:spAutoFit/>
          </a:bodyPr>
          <a:lstStyle/>
          <a:p>
            <a:r>
              <a:rPr lang="en-US" sz="6400" dirty="0"/>
              <a:t>C</a:t>
            </a:r>
          </a:p>
        </p:txBody>
      </p:sp>
      <p:sp>
        <p:nvSpPr>
          <p:cNvPr id="2" name="TextBox 1">
            <a:extLst>
              <a:ext uri="{FF2B5EF4-FFF2-40B4-BE49-F238E27FC236}">
                <a16:creationId xmlns:a16="http://schemas.microsoft.com/office/drawing/2014/main" id="{A82B07EA-A49F-AA88-1D7C-C64313BA3A13}"/>
              </a:ext>
            </a:extLst>
          </p:cNvPr>
          <p:cNvSpPr txBox="1"/>
          <p:nvPr/>
        </p:nvSpPr>
        <p:spPr>
          <a:xfrm>
            <a:off x="25423779" y="2117840"/>
            <a:ext cx="1113277" cy="400110"/>
          </a:xfrm>
          <a:prstGeom prst="rect">
            <a:avLst/>
          </a:prstGeom>
          <a:noFill/>
        </p:spPr>
        <p:txBody>
          <a:bodyPr wrap="square" rtlCol="0">
            <a:spAutoFit/>
          </a:bodyPr>
          <a:lstStyle/>
          <a:p>
            <a:r>
              <a:rPr lang="en-US" sz="2000" b="1" dirty="0" err="1"/>
              <a:t>zscore</a:t>
            </a:r>
            <a:endParaRPr lang="en-US" sz="2000" b="1" dirty="0"/>
          </a:p>
        </p:txBody>
      </p:sp>
      <p:pic>
        <p:nvPicPr>
          <p:cNvPr id="8" name="Picture 7" descr="A graph with numbers and dots&#10;&#10;Description automatically generated">
            <a:extLst>
              <a:ext uri="{FF2B5EF4-FFF2-40B4-BE49-F238E27FC236}">
                <a16:creationId xmlns:a16="http://schemas.microsoft.com/office/drawing/2014/main" id="{2512AD11-AA93-E1EE-D237-8965EFA37005}"/>
              </a:ext>
            </a:extLst>
          </p:cNvPr>
          <p:cNvPicPr>
            <a:picLocks noChangeAspect="1"/>
          </p:cNvPicPr>
          <p:nvPr/>
        </p:nvPicPr>
        <p:blipFill>
          <a:blip r:embed="rId4"/>
          <a:stretch>
            <a:fillRect/>
          </a:stretch>
        </p:blipFill>
        <p:spPr>
          <a:xfrm>
            <a:off x="0" y="10877182"/>
            <a:ext cx="27432000" cy="21817012"/>
          </a:xfrm>
          <a:prstGeom prst="rect">
            <a:avLst/>
          </a:prstGeom>
        </p:spPr>
      </p:pic>
    </p:spTree>
    <p:extLst>
      <p:ext uri="{BB962C8B-B14F-4D97-AF65-F5344CB8AC3E}">
        <p14:creationId xmlns:p14="http://schemas.microsoft.com/office/powerpoint/2010/main" val="13592239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99;p20">
            <a:extLst>
              <a:ext uri="{FF2B5EF4-FFF2-40B4-BE49-F238E27FC236}">
                <a16:creationId xmlns:a16="http://schemas.microsoft.com/office/drawing/2014/main" id="{3205C0EB-064B-5CDD-3292-9D40003365ED}"/>
              </a:ext>
            </a:extLst>
          </p:cNvPr>
          <p:cNvSpPr txBox="1"/>
          <p:nvPr/>
        </p:nvSpPr>
        <p:spPr>
          <a:xfrm>
            <a:off x="0" y="23186439"/>
            <a:ext cx="18772094" cy="8321034"/>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4:</a:t>
            </a:r>
            <a:r>
              <a:rPr lang="en" sz="4400" dirty="0">
                <a:solidFill>
                  <a:schemeClr val="dk1"/>
                </a:solidFill>
              </a:rPr>
              <a:t> </a:t>
            </a:r>
            <a:r>
              <a:rPr lang="en-US" sz="4400" dirty="0">
                <a:solidFill>
                  <a:schemeClr val="dk1"/>
                </a:solidFill>
              </a:rPr>
              <a:t>Compositional differentiation of coral exudates (as measured by untargeted tandem mass spectrometry) and correspondence with composition of microbial communities grown on exudates. </a:t>
            </a:r>
            <a:r>
              <a:rPr lang="en" sz="4400" b="1" dirty="0">
                <a:solidFill>
                  <a:schemeClr val="dk1"/>
                </a:solidFill>
              </a:rPr>
              <a:t>A) </a:t>
            </a:r>
            <a:r>
              <a:rPr lang="en-US" sz="4400" dirty="0">
                <a:solidFill>
                  <a:schemeClr val="dk1"/>
                </a:solidFill>
              </a:rPr>
              <a:t>Non-metric multidimensional scaling plot of t0 metabolomic samples using bray </a:t>
            </a:r>
            <a:r>
              <a:rPr lang="en-US" sz="4400" dirty="0" err="1">
                <a:solidFill>
                  <a:schemeClr val="dk1"/>
                </a:solidFill>
              </a:rPr>
              <a:t>curtis</a:t>
            </a:r>
            <a:r>
              <a:rPr lang="en-US" sz="4400" dirty="0">
                <a:solidFill>
                  <a:schemeClr val="dk1"/>
                </a:solidFill>
              </a:rPr>
              <a:t> dissimilarity</a:t>
            </a:r>
            <a:r>
              <a:rPr lang="en" sz="4400" dirty="0">
                <a:solidFill>
                  <a:schemeClr val="dk1"/>
                </a:solidFill>
              </a:rPr>
              <a:t>.</a:t>
            </a:r>
            <a:r>
              <a:rPr lang="en-US" sz="4400" dirty="0">
                <a:solidFill>
                  <a:schemeClr val="dk1"/>
                </a:solidFill>
              </a:rPr>
              <a:t> </a:t>
            </a:r>
            <a:r>
              <a:rPr lang="en" sz="4400" dirty="0">
                <a:solidFill>
                  <a:schemeClr val="dk1"/>
                </a:solidFill>
              </a:rPr>
              <a:t>A dashed ellipse denotes the 3 coral stress treatments while a solid ellipse denotes the coral Control treatment. </a:t>
            </a:r>
            <a:r>
              <a:rPr lang="en" sz="4400" b="1" dirty="0">
                <a:solidFill>
                  <a:schemeClr val="dk1"/>
                </a:solidFill>
              </a:rPr>
              <a:t>B) </a:t>
            </a:r>
            <a:r>
              <a:rPr lang="en-US" sz="4400" dirty="0">
                <a:solidFill>
                  <a:schemeClr val="dk1"/>
                </a:solidFill>
              </a:rPr>
              <a:t>Procrustes visualization of multivariate metabolomic and microbial samples. Arrows point from microbial samples to corresponding metabolomic samples</a:t>
            </a:r>
            <a:r>
              <a:rPr lang="en" sz="4400" dirty="0">
                <a:solidFill>
                  <a:schemeClr val="dk1"/>
                </a:solidFill>
              </a:rPr>
              <a:t>.</a:t>
            </a:r>
            <a:endParaRPr sz="44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001527D1-A447-01D3-7566-655EA7115D5B}"/>
              </a:ext>
            </a:extLst>
          </p:cNvPr>
          <p:cNvPicPr>
            <a:picLocks noChangeAspect="1"/>
          </p:cNvPicPr>
          <p:nvPr/>
        </p:nvPicPr>
        <p:blipFill>
          <a:blip r:embed="rId2"/>
          <a:stretch>
            <a:fillRect/>
          </a:stretch>
        </p:blipFill>
        <p:spPr>
          <a:xfrm>
            <a:off x="430305" y="228599"/>
            <a:ext cx="18449366" cy="23061707"/>
          </a:xfrm>
          <a:prstGeom prst="rect">
            <a:avLst/>
          </a:prstGeom>
        </p:spPr>
      </p:pic>
    </p:spTree>
    <p:extLst>
      <p:ext uri="{BB962C8B-B14F-4D97-AF65-F5344CB8AC3E}">
        <p14:creationId xmlns:p14="http://schemas.microsoft.com/office/powerpoint/2010/main" val="3423998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99;p20">
            <a:extLst>
              <a:ext uri="{FF2B5EF4-FFF2-40B4-BE49-F238E27FC236}">
                <a16:creationId xmlns:a16="http://schemas.microsoft.com/office/drawing/2014/main" id="{63B45D8B-8123-F7AD-28C8-F333DD47A21B}"/>
              </a:ext>
            </a:extLst>
          </p:cNvPr>
          <p:cNvSpPr txBox="1"/>
          <p:nvPr/>
        </p:nvSpPr>
        <p:spPr>
          <a:xfrm>
            <a:off x="5698" y="22807330"/>
            <a:ext cx="27426302" cy="13771757"/>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5:</a:t>
            </a:r>
            <a:r>
              <a:rPr lang="en" sz="4400" dirty="0">
                <a:solidFill>
                  <a:schemeClr val="dk1"/>
                </a:solidFill>
              </a:rPr>
              <a:t> </a:t>
            </a:r>
            <a:r>
              <a:rPr lang="en-US" sz="4400" dirty="0">
                <a:solidFill>
                  <a:schemeClr val="dk1"/>
                </a:solidFill>
              </a:rPr>
              <a:t>Conceptual representation of biogeochemical changes during a coral bleaching event. Bleaching progresses from left to right, with SST values increasing until their peak and then return to ambient values. Corals experience a change in physiological state and symbiont densities through the thermal anomaly, going from “Healthy” to “Thermal Stress Onset” to “Peak Bleaching” and lastly, “Recovering”. The associated treatment names from our experiment are written below the corals. Symbiont densities for each treatment are plotted with temperature, with densities decreasing through “Peak Bleaching” and then increasing slightly in “Recovering.” Densities were derived from data presented in Figure 1D. DOM flux is highest at “Thermal Stress Onset”, indicated by the size of the arrows pointing from corals to “DOM”. In all 3 of the stressed treatments, bacterioplankton communities shift towards a “</a:t>
            </a:r>
            <a:r>
              <a:rPr lang="en-US" sz="4400" dirty="0" err="1">
                <a:solidFill>
                  <a:schemeClr val="dk1"/>
                </a:solidFill>
              </a:rPr>
              <a:t>microbialized</a:t>
            </a:r>
            <a:r>
              <a:rPr lang="en-US" sz="4400" dirty="0">
                <a:solidFill>
                  <a:schemeClr val="dk1"/>
                </a:solidFill>
              </a:rPr>
              <a:t>” state marked by increased cell counts (indicated by the size of the arrow pointing towards the pie chart) and a greater relative abundance of copiotrophs and pathogens, namely in the </a:t>
            </a:r>
            <a:r>
              <a:rPr lang="en-US" sz="4400" dirty="0" err="1">
                <a:solidFill>
                  <a:schemeClr val="dk1"/>
                </a:solidFill>
              </a:rPr>
              <a:t>Alteromonadaceae</a:t>
            </a:r>
            <a:r>
              <a:rPr lang="en-US" sz="4400" dirty="0">
                <a:solidFill>
                  <a:schemeClr val="dk1"/>
                </a:solidFill>
              </a:rPr>
              <a:t>, </a:t>
            </a:r>
            <a:r>
              <a:rPr lang="en-US" sz="4400" dirty="0" err="1">
                <a:solidFill>
                  <a:schemeClr val="dk1"/>
                </a:solidFill>
              </a:rPr>
              <a:t>Pseudoalteromonadaceae</a:t>
            </a:r>
            <a:r>
              <a:rPr lang="en-US" sz="4400" dirty="0">
                <a:solidFill>
                  <a:schemeClr val="dk1"/>
                </a:solidFill>
              </a:rPr>
              <a:t>, and </a:t>
            </a:r>
            <a:r>
              <a:rPr lang="en-US" sz="4400" dirty="0" err="1">
                <a:solidFill>
                  <a:schemeClr val="dk1"/>
                </a:solidFill>
              </a:rPr>
              <a:t>Flavobacteriaceae</a:t>
            </a:r>
            <a:r>
              <a:rPr lang="en-US" sz="4400" dirty="0">
                <a:solidFill>
                  <a:schemeClr val="dk1"/>
                </a:solidFill>
              </a:rPr>
              <a:t> families. We propose that these </a:t>
            </a:r>
            <a:r>
              <a:rPr lang="en-US" sz="4400" dirty="0" err="1">
                <a:solidFill>
                  <a:schemeClr val="dk1"/>
                </a:solidFill>
              </a:rPr>
              <a:t>microbialized</a:t>
            </a:r>
            <a:r>
              <a:rPr lang="en-US" sz="4400" dirty="0">
                <a:solidFill>
                  <a:schemeClr val="dk1"/>
                </a:solidFill>
              </a:rPr>
              <a:t> communities derived from stressed coral DOM exudates further harm the corals via hypoxia from increased bacterial loads and disease from the uptick in bacterial pathogens. The state of </a:t>
            </a:r>
            <a:r>
              <a:rPr lang="en-US" sz="4400" dirty="0" err="1">
                <a:solidFill>
                  <a:schemeClr val="dk1"/>
                </a:solidFill>
              </a:rPr>
              <a:t>microbialization</a:t>
            </a:r>
            <a:r>
              <a:rPr lang="en-US" sz="4400" dirty="0">
                <a:solidFill>
                  <a:schemeClr val="dk1"/>
                </a:solidFill>
              </a:rPr>
              <a:t> is most pronounced at the onset of thermal stress, may push corals towards more severe bleaching and ultimately, mortality. </a:t>
            </a:r>
            <a:endParaRPr sz="4400" dirty="0">
              <a:solidFill>
                <a:schemeClr val="dk1"/>
              </a:solidFill>
            </a:endParaRPr>
          </a:p>
        </p:txBody>
      </p:sp>
      <p:pic>
        <p:nvPicPr>
          <p:cNvPr id="4" name="Picture 3" descr="A diagram of a disease&#10;&#10;Description automatically generated">
            <a:extLst>
              <a:ext uri="{FF2B5EF4-FFF2-40B4-BE49-F238E27FC236}">
                <a16:creationId xmlns:a16="http://schemas.microsoft.com/office/drawing/2014/main" id="{360855D5-F293-0925-D9DC-841B34115017}"/>
              </a:ext>
            </a:extLst>
          </p:cNvPr>
          <p:cNvPicPr>
            <a:picLocks noChangeAspect="1"/>
          </p:cNvPicPr>
          <p:nvPr/>
        </p:nvPicPr>
        <p:blipFill>
          <a:blip r:embed="rId2"/>
          <a:stretch>
            <a:fillRect/>
          </a:stretch>
        </p:blipFill>
        <p:spPr>
          <a:xfrm>
            <a:off x="0" y="0"/>
            <a:ext cx="27426302" cy="23472876"/>
          </a:xfrm>
          <a:prstGeom prst="rect">
            <a:avLst/>
          </a:prstGeom>
        </p:spPr>
      </p:pic>
    </p:spTree>
    <p:extLst>
      <p:ext uri="{BB962C8B-B14F-4D97-AF65-F5344CB8AC3E}">
        <p14:creationId xmlns:p14="http://schemas.microsoft.com/office/powerpoint/2010/main" val="238286338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26136</TotalTime>
  <Words>1042</Words>
  <Application>Microsoft Office PowerPoint</Application>
  <PresentationFormat>Custom</PresentationFormat>
  <Paragraphs>9</Paragraphs>
  <Slides>5</Slides>
  <Notes>2</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5</vt:i4>
      </vt:variant>
    </vt:vector>
  </HeadingPairs>
  <TitlesOfParts>
    <vt:vector size="7" baseType="lpstr">
      <vt:lpstr>Arial</vt:lpstr>
      <vt:lpstr>Simple Light</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cp:lastModifiedBy>Wesley Sparagon</cp:lastModifiedBy>
  <cp:revision>107</cp:revision>
  <dcterms:modified xsi:type="dcterms:W3CDTF">2023-08-09T21:15:44Z</dcterms:modified>
</cp:coreProperties>
</file>